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58" r:id="rId3"/>
    <p:sldId id="344" r:id="rId4"/>
    <p:sldId id="343" r:id="rId5"/>
    <p:sldId id="341" r:id="rId6"/>
    <p:sldId id="345" r:id="rId7"/>
    <p:sldId id="342" r:id="rId8"/>
    <p:sldId id="262" r:id="rId9"/>
    <p:sldId id="346" r:id="rId10"/>
    <p:sldId id="261" r:id="rId11"/>
    <p:sldId id="347" r:id="rId12"/>
    <p:sldId id="259" r:id="rId13"/>
    <p:sldId id="260" r:id="rId14"/>
    <p:sldId id="257" r:id="rId15"/>
    <p:sldId id="263" r:id="rId16"/>
    <p:sldId id="264" r:id="rId17"/>
    <p:sldId id="348" r:id="rId18"/>
    <p:sldId id="349" r:id="rId19"/>
    <p:sldId id="265" r:id="rId20"/>
    <p:sldId id="350" r:id="rId21"/>
    <p:sldId id="266" r:id="rId22"/>
    <p:sldId id="267" r:id="rId23"/>
    <p:sldId id="351" r:id="rId24"/>
    <p:sldId id="364" r:id="rId25"/>
    <p:sldId id="368" r:id="rId26"/>
    <p:sldId id="365" r:id="rId27"/>
    <p:sldId id="366" r:id="rId28"/>
    <p:sldId id="369" r:id="rId29"/>
    <p:sldId id="370" r:id="rId30"/>
    <p:sldId id="367" r:id="rId31"/>
    <p:sldId id="352" r:id="rId32"/>
    <p:sldId id="353" r:id="rId33"/>
    <p:sldId id="354" r:id="rId34"/>
    <p:sldId id="268" r:id="rId35"/>
    <p:sldId id="269" r:id="rId36"/>
    <p:sldId id="355" r:id="rId37"/>
    <p:sldId id="270" r:id="rId38"/>
    <p:sldId id="271" r:id="rId39"/>
    <p:sldId id="272" r:id="rId40"/>
    <p:sldId id="3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356" r:id="rId52"/>
    <p:sldId id="357" r:id="rId53"/>
    <p:sldId id="358" r:id="rId54"/>
    <p:sldId id="283" r:id="rId55"/>
    <p:sldId id="284" r:id="rId56"/>
    <p:sldId id="285" r:id="rId57"/>
    <p:sldId id="286" r:id="rId58"/>
    <p:sldId id="287" r:id="rId59"/>
    <p:sldId id="288" r:id="rId60"/>
    <p:sldId id="289" r:id="rId61"/>
    <p:sldId id="359" r:id="rId62"/>
    <p:sldId id="360" r:id="rId63"/>
    <p:sldId id="291" r:id="rId64"/>
    <p:sldId id="371" r:id="rId65"/>
    <p:sldId id="292" r:id="rId66"/>
    <p:sldId id="293" r:id="rId67"/>
    <p:sldId id="294" r:id="rId68"/>
    <p:sldId id="295" r:id="rId69"/>
    <p:sldId id="361" r:id="rId70"/>
    <p:sldId id="362" r:id="rId71"/>
    <p:sldId id="296" r:id="rId72"/>
    <p:sldId id="363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E3A3D-6BF7-4722-B848-14AB3945A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AD67D-6155-4B8B-9CDF-374C2B284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CC707-0773-492E-B8CB-6A7E2F60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8EE4-E7C1-44AB-B7E4-9B51F66B6330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EE06-E753-45AC-9990-8775484F5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AB324-66BC-4F80-972C-AE223CAF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05DE-8EE7-4C91-A2ED-01033492B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3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C7EA-2CC2-4CC9-85F5-80BF8F22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1E00E-CBC6-47C5-B26A-293EC6C62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03F0-E389-47C0-B6D1-239B55EF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8EE4-E7C1-44AB-B7E4-9B51F66B6330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67E4F-5035-4E63-9B65-BDFEDAEC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BED10-CDBE-4014-BF56-A182A7AB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05DE-8EE7-4C91-A2ED-01033492B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7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D4726F-D0B0-4868-A575-6102F6EA0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958F5-9C5E-4621-A113-AC7D4D878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C20EB-4444-4F23-90FD-5E2786E3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8EE4-E7C1-44AB-B7E4-9B51F66B6330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22C9A-6FC3-4763-80ED-C123F853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74CCA-AA9D-4592-A4EA-2125B95B6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05DE-8EE7-4C91-A2ED-01033492B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6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17B4-AA95-49A1-8A20-72A12AB4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9E60-1122-4F0D-913B-47187650C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E831B-9182-4FA9-B513-3B846215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8EE4-E7C1-44AB-B7E4-9B51F66B6330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554F-F19D-49BD-8B04-1CE2E085B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6FE53-2313-492F-B1A4-F8F1743C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05DE-8EE7-4C91-A2ED-01033492B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9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4425-B6E1-4258-B979-4AAE1DA1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08A0B-F1A8-470C-BEBD-BE39262F2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F040D-2316-4832-A653-190B57C4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8EE4-E7C1-44AB-B7E4-9B51F66B6330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BD77B-408F-4A92-9AA6-A7657B9F7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66C68-2CE2-4E2F-B964-4AFBFD38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05DE-8EE7-4C91-A2ED-01033492B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2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FFF6-073F-4599-BA09-4EA98935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1E30-C258-4F33-B93B-9501CA4CB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B434-DE59-4675-BA3C-B0C7C1839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B3249-29A5-4387-940B-E6ED3A38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8EE4-E7C1-44AB-B7E4-9B51F66B6330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9043B-4E0D-4652-A4E2-F9D8E865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2CE0A-8AFF-416A-9BE1-D306D510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05DE-8EE7-4C91-A2ED-01033492B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4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38D6-0F0A-4522-B468-7EBE80E2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2E29B-E8FD-4476-B836-1EC21767E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681B9-B901-4879-BE2F-DB964D7C3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8F89A-9986-41BB-83C3-635C21E0D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81DE55-60F1-4F8F-9D14-3F4AF9D02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87E2BD-0D79-4CC1-8375-5FA9C2CC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8EE4-E7C1-44AB-B7E4-9B51F66B6330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D05764-C105-4B68-B1D0-125E3D8C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FE49C-5F6A-41B1-8918-420BCA6A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05DE-8EE7-4C91-A2ED-01033492B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5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0043-C786-4C99-BA81-265121FF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85F6A2-643B-4858-A973-496F43D9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8EE4-E7C1-44AB-B7E4-9B51F66B6330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666AE-AD83-4EA8-8084-D4EB30C2E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9EF3F-6A24-4A02-9EE6-8184807C5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05DE-8EE7-4C91-A2ED-01033492B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3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D90677-7DBF-4CAF-BB57-6E7E583A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8EE4-E7C1-44AB-B7E4-9B51F66B6330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7114D-AA89-41A9-92AF-DAC4FD245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4792C-CD53-4492-8301-902A18F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05DE-8EE7-4C91-A2ED-01033492B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5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579A-3C09-48E6-B011-B12E60EC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02724-2A50-42B8-A4D9-A99F73301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629F5-F41E-40F9-825B-B8C20F60D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FC3CD-96CB-4589-BD35-BA63C512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8EE4-E7C1-44AB-B7E4-9B51F66B6330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2B356-4B7E-410B-BE44-055299DA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EB4E7-6B85-4B42-B0EA-DAD134DA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05DE-8EE7-4C91-A2ED-01033492B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DC0A-6B0F-425D-BD78-B51F1B20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F7295-91AE-47EF-B295-0F54C207E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C7B05-DFD8-4B3D-A705-1588E745C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A0A02-D153-4F40-BD16-45C8D597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8EE4-E7C1-44AB-B7E4-9B51F66B6330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5DDA4-AC2E-4FDC-A246-8A0E756B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B5AEE-FF86-4B4D-9120-5999B3AB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05DE-8EE7-4C91-A2ED-01033492B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C4142-774A-439F-9467-475737ACD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24169-032E-4E28-B206-E693ED80F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26FE9-1DA2-4E2A-87BF-6E4AADE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D8EE4-E7C1-44AB-B7E4-9B51F66B6330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82626-BED5-43F6-873D-BC73B21B0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9E751-62B6-4625-AD2D-195623FCF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05DE-8EE7-4C91-A2ED-01033492B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7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ED7A4-C315-4A56-8C34-07B0AC04B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6702" y="-2044554"/>
            <a:ext cx="3784031" cy="1819471"/>
          </a:xfrm>
        </p:spPr>
        <p:txBody>
          <a:bodyPr/>
          <a:lstStyle/>
          <a:p>
            <a:endParaRPr lang="en-US" dirty="0"/>
          </a:p>
        </p:txBody>
      </p:sp>
      <p:sp useBgFill="1">
        <p:nvSpPr>
          <p:cNvPr id="3" name="Subtitle 2">
            <a:extLst>
              <a:ext uri="{FF2B5EF4-FFF2-40B4-BE49-F238E27FC236}">
                <a16:creationId xmlns:a16="http://schemas.microsoft.com/office/drawing/2014/main" id="{B8597EC8-471C-4089-9C63-F4434DC9D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467" y="3602038"/>
            <a:ext cx="10353821" cy="2679492"/>
          </a:xfrm>
        </p:spPr>
        <p:txBody>
          <a:bodyPr>
            <a:normAutofit lnSpcReduction="1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ROAD WITH JESUS</a:t>
            </a:r>
          </a:p>
          <a:p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along with us!</a:t>
            </a:r>
          </a:p>
        </p:txBody>
      </p:sp>
      <p:pic>
        <p:nvPicPr>
          <p:cNvPr id="1026" name="Picture 2" descr="Image result for emmaus road">
            <a:extLst>
              <a:ext uri="{FF2B5EF4-FFF2-40B4-BE49-F238E27FC236}">
                <a16:creationId xmlns:a16="http://schemas.microsoft.com/office/drawing/2014/main" id="{51C8D442-FFD9-43BB-A0D2-31DCA845C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39" y="0"/>
            <a:ext cx="6248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353310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Aramaic—matters pertaining to all the citizenry of the Babylonian and Persian Empires.</a:t>
            </a:r>
          </a:p>
        </p:txBody>
      </p:sp>
    </p:spTree>
    <p:extLst>
      <p:ext uri="{BB962C8B-B14F-4D97-AF65-F5344CB8AC3E}">
        <p14:creationId xmlns:p14="http://schemas.microsoft.com/office/powerpoint/2010/main" val="390643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4"/>
            <a:ext cx="11317356" cy="586723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Aramaic—matters pertaining to all the citizenry of the Babylonian and Persian Empires.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Hebrew—relate to specifically Jewish concerns and God’s special plans for the future of His chosen covenant people.</a:t>
            </a:r>
          </a:p>
        </p:txBody>
      </p:sp>
    </p:spTree>
    <p:extLst>
      <p:ext uri="{BB962C8B-B14F-4D97-AF65-F5344CB8AC3E}">
        <p14:creationId xmlns:p14="http://schemas.microsoft.com/office/powerpoint/2010/main" val="143615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411062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Aramaic—many words from the Chaldean language, and there are three (3) words from the Greek language . . .</a:t>
            </a:r>
          </a:p>
        </p:txBody>
      </p:sp>
    </p:spTree>
    <p:extLst>
      <p:ext uri="{BB962C8B-B14F-4D97-AF65-F5344CB8AC3E}">
        <p14:creationId xmlns:p14="http://schemas.microsoft.com/office/powerpoint/2010/main" val="388977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lyre . . .</a:t>
            </a:r>
          </a:p>
        </p:txBody>
      </p:sp>
      <p:pic>
        <p:nvPicPr>
          <p:cNvPr id="1026" name="Picture 2" descr="Lyre: a musical instrument of ancient Greece consisting of a sound ...">
            <a:extLst>
              <a:ext uri="{FF2B5EF4-FFF2-40B4-BE49-F238E27FC236}">
                <a16:creationId xmlns:a16="http://schemas.microsoft.com/office/drawing/2014/main" id="{1A2E2FEF-C0C7-4F0B-9F4D-111B537C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205038"/>
            <a:ext cx="3115176" cy="408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5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psaltery . . .</a:t>
            </a:r>
          </a:p>
        </p:txBody>
      </p:sp>
      <p:pic>
        <p:nvPicPr>
          <p:cNvPr id="2050" name="Picture 2" descr="Psalteries Instruments - 2yamaha.com">
            <a:extLst>
              <a:ext uri="{FF2B5EF4-FFF2-40B4-BE49-F238E27FC236}">
                <a16:creationId xmlns:a16="http://schemas.microsoft.com/office/drawing/2014/main" id="{9EB9EC48-608F-4C72-A72D-1B40EB976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2505074"/>
            <a:ext cx="4815487" cy="36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35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bag pipe.</a:t>
            </a:r>
          </a:p>
        </p:txBody>
      </p:sp>
      <p:pic>
        <p:nvPicPr>
          <p:cNvPr id="3074" name="Picture 2" descr="Question mark PNG">
            <a:extLst>
              <a:ext uri="{FF2B5EF4-FFF2-40B4-BE49-F238E27FC236}">
                <a16:creationId xmlns:a16="http://schemas.microsoft.com/office/drawing/2014/main" id="{0A1F365F-2B10-43ED-A10A-3973BF5A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4" y="1488749"/>
            <a:ext cx="3635042" cy="485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14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230588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says, “son of the gods” [Daniel 3:25] . . .</a:t>
            </a:r>
          </a:p>
        </p:txBody>
      </p:sp>
    </p:spTree>
    <p:extLst>
      <p:ext uri="{BB962C8B-B14F-4D97-AF65-F5344CB8AC3E}">
        <p14:creationId xmlns:p14="http://schemas.microsoft.com/office/powerpoint/2010/main" val="506690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4"/>
            <a:ext cx="11388500" cy="367748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says, “son of the gods” [Daniel 3:25] . . .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uses the Chaldean word for god [el-aw’—idol, little god, important god, etc.] . . .</a:t>
            </a:r>
          </a:p>
        </p:txBody>
      </p:sp>
    </p:spTree>
    <p:extLst>
      <p:ext uri="{BB962C8B-B14F-4D97-AF65-F5344CB8AC3E}">
        <p14:creationId xmlns:p14="http://schemas.microsoft.com/office/powerpoint/2010/main" val="3739525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50" y="481264"/>
            <a:ext cx="11388500" cy="534202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says, “son of the gods” [Daniel 3:25] . . . Daniel uses the Chaldean word for god [el-aw’—idol, little god, important god, etc.] . . .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the Hebrew word we translate as LORD, YHWH, or Jehovah.</a:t>
            </a:r>
          </a:p>
        </p:txBody>
      </p:sp>
    </p:spTree>
    <p:extLst>
      <p:ext uri="{BB962C8B-B14F-4D97-AF65-F5344CB8AC3E}">
        <p14:creationId xmlns:p14="http://schemas.microsoft.com/office/powerpoint/2010/main" val="775069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306387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 NEBUCHADNEZZARS’ 	FORGOTTEN DREAM— 	DANIEL 2</a:t>
            </a:r>
          </a:p>
        </p:txBody>
      </p:sp>
    </p:spTree>
    <p:extLst>
      <p:ext uri="{BB962C8B-B14F-4D97-AF65-F5344CB8AC3E}">
        <p14:creationId xmlns:p14="http://schemas.microsoft.com/office/powerpoint/2010/main" val="300882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1956044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AT DANIEL . . .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SEEING JESUS!</a:t>
            </a:r>
          </a:p>
        </p:txBody>
      </p:sp>
    </p:spTree>
    <p:extLst>
      <p:ext uri="{BB962C8B-B14F-4D97-AF65-F5344CB8AC3E}">
        <p14:creationId xmlns:p14="http://schemas.microsoft.com/office/powerpoint/2010/main" val="1792113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6"/>
            <a:ext cx="9246879" cy="15358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 NEBUCHADNEZZARS’ 	FORGOTTEN DREAM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AE0AC-2DEB-4A63-AE63-39409DB8F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453" y="0"/>
            <a:ext cx="2494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68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0907238" cy="306387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 DANIEL’S DREAM OR 	VISION OF THE FOUR 	BEASTS—DANIEL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4098" name="Picture 2" descr="THE PROPHECY OF DANIEL 7: Four Awesome Beasts - The Bible is Fact">
            <a:extLst>
              <a:ext uri="{FF2B5EF4-FFF2-40B4-BE49-F238E27FC236}">
                <a16:creationId xmlns:a16="http://schemas.microsoft.com/office/drawing/2014/main" id="{67343879-4CA1-4FA1-86BE-6AAB7F29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8" y="3147091"/>
            <a:ext cx="3805429" cy="23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o is the Antichrist? | Bible Study Guides | Bible Prophecy Truth">
            <a:extLst>
              <a:ext uri="{FF2B5EF4-FFF2-40B4-BE49-F238E27FC236}">
                <a16:creationId xmlns:a16="http://schemas.microsoft.com/office/drawing/2014/main" id="{6ED1B974-C2C1-4EA1-93EA-5D595EF0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37" y="3147091"/>
            <a:ext cx="2857500" cy="170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ANIEL 7 - Living Waters Mission School - Fiji">
            <a:extLst>
              <a:ext uri="{FF2B5EF4-FFF2-40B4-BE49-F238E27FC236}">
                <a16:creationId xmlns:a16="http://schemas.microsoft.com/office/drawing/2014/main" id="{64823498-118B-453B-8280-13C790FD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423" y="3133725"/>
            <a:ext cx="3140946" cy="23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E LITTLE HORN - Daniel chapter 7">
            <a:extLst>
              <a:ext uri="{FF2B5EF4-FFF2-40B4-BE49-F238E27FC236}">
                <a16:creationId xmlns:a16="http://schemas.microsoft.com/office/drawing/2014/main" id="{6DF73D3C-CFE8-4254-A509-689E0208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73" y="4861590"/>
            <a:ext cx="3409143" cy="19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127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230588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 THE COMPARISON OF THE 		TWO DREAMS</a:t>
            </a:r>
          </a:p>
        </p:txBody>
      </p:sp>
    </p:spTree>
    <p:extLst>
      <p:ext uri="{BB962C8B-B14F-4D97-AF65-F5344CB8AC3E}">
        <p14:creationId xmlns:p14="http://schemas.microsoft.com/office/powerpoint/2010/main" val="3769179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4"/>
            <a:ext cx="11317356" cy="306387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 THE COMPARISON OF THE 		TWO DREAMS</a:t>
            </a:r>
            <a:b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Gold – First Beast the Lion</a:t>
            </a:r>
          </a:p>
        </p:txBody>
      </p:sp>
    </p:spTree>
    <p:extLst>
      <p:ext uri="{BB962C8B-B14F-4D97-AF65-F5344CB8AC3E}">
        <p14:creationId xmlns:p14="http://schemas.microsoft.com/office/powerpoint/2010/main" val="3971168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4"/>
            <a:ext cx="11317356" cy="536190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2:47</a:t>
            </a:r>
            <a:b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“Surely your God 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[el-aw’] 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God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[el-aw’] 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gods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[el-aw’] 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Lord of kings and a revealer of mysteries, since you have been able to reveal this mystery.”</a:t>
            </a:r>
          </a:p>
        </p:txBody>
      </p:sp>
    </p:spTree>
    <p:extLst>
      <p:ext uri="{BB962C8B-B14F-4D97-AF65-F5344CB8AC3E}">
        <p14:creationId xmlns:p14="http://schemas.microsoft.com/office/powerpoint/2010/main" val="2051840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4"/>
            <a:ext cx="11317356" cy="598755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Jeremiah 4:6-7</a:t>
            </a:r>
            <a:b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“Lift up a standard toward Zion!  Seek refuge, do not stand still, for I am bringing evil </a:t>
            </a:r>
            <a:r>
              <a:rPr lang="en-US" sz="6000" i="1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north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[emphasis mine], 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great destruction. . . .</a:t>
            </a:r>
          </a:p>
        </p:txBody>
      </p:sp>
    </p:spTree>
    <p:extLst>
      <p:ext uri="{BB962C8B-B14F-4D97-AF65-F5344CB8AC3E}">
        <p14:creationId xmlns:p14="http://schemas.microsoft.com/office/powerpoint/2010/main" val="1577322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4"/>
            <a:ext cx="11317356" cy="528971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[7]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lion has gone up from his thicket, and a destroyer of nations has set out; he has gone out from his place to make your land waste.  Your cities will be ruins without inhabitant.”</a:t>
            </a:r>
          </a:p>
        </p:txBody>
      </p:sp>
    </p:spTree>
    <p:extLst>
      <p:ext uri="{BB962C8B-B14F-4D97-AF65-F5344CB8AC3E}">
        <p14:creationId xmlns:p14="http://schemas.microsoft.com/office/powerpoint/2010/main" val="3688427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4"/>
            <a:ext cx="11317356" cy="601161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Ezekiel 17:3, 11-12</a:t>
            </a:r>
            <a:b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 says the Lord God, “A great eagle with great wings, long pinions and a full plumage of many colors came to Lebanon and took away the top of the cedar.” . . .</a:t>
            </a:r>
          </a:p>
        </p:txBody>
      </p:sp>
    </p:spTree>
    <p:extLst>
      <p:ext uri="{BB962C8B-B14F-4D97-AF65-F5344CB8AC3E}">
        <p14:creationId xmlns:p14="http://schemas.microsoft.com/office/powerpoint/2010/main" val="848642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3" y="365124"/>
            <a:ext cx="11460689" cy="430312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[11] 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Moreover, the word of the Lord came to me, saying, 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[12] 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“Say now to the rebellious house, ‘Do you know what these things mean?” . . .</a:t>
            </a:r>
          </a:p>
        </p:txBody>
      </p:sp>
    </p:spTree>
    <p:extLst>
      <p:ext uri="{BB962C8B-B14F-4D97-AF65-F5344CB8AC3E}">
        <p14:creationId xmlns:p14="http://schemas.microsoft.com/office/powerpoint/2010/main" val="2929289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4"/>
            <a:ext cx="11317356" cy="3942181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Say, ‘Behold, the king of Babylon came to Jerusalem, took its king and princes and brought them to him </a:t>
            </a:r>
            <a:r>
              <a:rPr lang="en-US" sz="6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Babylon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.’”</a:t>
            </a:r>
          </a:p>
        </p:txBody>
      </p:sp>
    </p:spTree>
    <p:extLst>
      <p:ext uri="{BB962C8B-B14F-4D97-AF65-F5344CB8AC3E}">
        <p14:creationId xmlns:p14="http://schemas.microsoft.com/office/powerpoint/2010/main" val="97946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6"/>
            <a:ext cx="11317356" cy="170430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CONFUSING?</a:t>
            </a:r>
          </a:p>
        </p:txBody>
      </p:sp>
    </p:spTree>
    <p:extLst>
      <p:ext uri="{BB962C8B-B14F-4D97-AF65-F5344CB8AC3E}">
        <p14:creationId xmlns:p14="http://schemas.microsoft.com/office/powerpoint/2010/main" val="4162936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0574" y="312821"/>
            <a:ext cx="11317356" cy="5230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6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rieze of Griffins | Louvre Museum | Paris">
            <a:extLst>
              <a:ext uri="{FF2B5EF4-FFF2-40B4-BE49-F238E27FC236}">
                <a16:creationId xmlns:a16="http://schemas.microsoft.com/office/drawing/2014/main" id="{BD857479-13C5-42BE-8C06-A9250509E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89" y="365125"/>
            <a:ext cx="8715022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88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374967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 THE COMPARISON OF THE 		TWO DREAMS</a:t>
            </a:r>
            <a:b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Gold – First Beast the Lion</a:t>
            </a:r>
            <a:br>
              <a:rPr lang="en-US" sz="4800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 of Silver—Second Beast the Bear</a:t>
            </a:r>
            <a:endParaRPr lang="en-US" sz="4800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98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560253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 THE COMPARISON OF THE 		TWO DREAMS.  </a:t>
            </a:r>
            <a:b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Gold – First Beast the Lion</a:t>
            </a:r>
            <a:b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 of Silver—Second Beast the Bear</a:t>
            </a:r>
            <a:br>
              <a:rPr lang="en-US" sz="6000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Belly and Thighs of Bronze—Third Beast Leopard with Four Heads</a:t>
            </a:r>
            <a:endParaRPr lang="en-US" sz="4800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79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7" y="98854"/>
            <a:ext cx="11288345" cy="666029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 THE COMPARISON OF THE 		TWO DREAMS.  </a:t>
            </a:r>
            <a:b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Gold – 1st Beast the Lion</a:t>
            </a:r>
            <a:b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 of Silver—2nd Beast the Bear</a:t>
            </a:r>
            <a:b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Belly/Thighs Bronze—3rd Beast Leopard</a:t>
            </a:r>
            <a:br>
              <a:rPr lang="en-US" sz="6000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Legs of Iron and Feet of Iron and Clay—the Terrifying Fourth Beast </a:t>
            </a:r>
            <a:endParaRPr lang="en-US" sz="4800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7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430573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2:43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“And in that you saw the iron mixed with common clay, they will combine with one another in the seed of men; . . .</a:t>
            </a:r>
          </a:p>
        </p:txBody>
      </p:sp>
    </p:spTree>
    <p:extLst>
      <p:ext uri="{BB962C8B-B14F-4D97-AF65-F5344CB8AC3E}">
        <p14:creationId xmlns:p14="http://schemas.microsoft.com/office/powerpoint/2010/main" val="799123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306387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they will not adhere to one another, even as iron does not combine with pottery.”</a:t>
            </a:r>
          </a:p>
        </p:txBody>
      </p:sp>
    </p:spTree>
    <p:extLst>
      <p:ext uri="{BB962C8B-B14F-4D97-AF65-F5344CB8AC3E}">
        <p14:creationId xmlns:p14="http://schemas.microsoft.com/office/powerpoint/2010/main" val="1863832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197708"/>
            <a:ext cx="11288345" cy="573353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 THE COMPARISON OF THE 		TWO DREAMS.  </a:t>
            </a:r>
            <a:b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Gold – 1st Beast the Lion</a:t>
            </a:r>
            <a:b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 of Silver—2nd Beast the Bear</a:t>
            </a:r>
            <a:b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Belly/Thighs Bronze—3rd Beast Leopard</a:t>
            </a:r>
            <a:br>
              <a:rPr lang="en-US" sz="6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Legs of Iron/Feet of Iron/Clay—4</a:t>
            </a:r>
            <a:r>
              <a:rPr lang="en-US" sz="4800" baseline="300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Beast </a:t>
            </a:r>
            <a:br>
              <a:rPr lang="en-US" sz="6000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Stone Cut Not Cut by Human 	Hands—Everlasting Kingdom</a:t>
            </a:r>
            <a:endParaRPr lang="en-US" sz="4800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72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5393124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2:44-45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those days of those kings the God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[el-aw’]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heaven will set up a kingdom which will never be destroyed, and that kingdom will not be left for another people; ...</a:t>
            </a:r>
          </a:p>
        </p:txBody>
      </p:sp>
    </p:spTree>
    <p:extLst>
      <p:ext uri="{BB962C8B-B14F-4D97-AF65-F5344CB8AC3E}">
        <p14:creationId xmlns:p14="http://schemas.microsoft.com/office/powerpoint/2010/main" val="1015714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5887394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crush and put an end to all these kingdoms, but it will itself endure forever. 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[45]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Inasmuch as you saw that a stone was cut out of the mountain without hands and it crushed the iron, the bronze, the clay, the silver, . . . </a:t>
            </a:r>
          </a:p>
        </p:txBody>
      </p:sp>
    </p:spTree>
    <p:extLst>
      <p:ext uri="{BB962C8B-B14F-4D97-AF65-F5344CB8AC3E}">
        <p14:creationId xmlns:p14="http://schemas.microsoft.com/office/powerpoint/2010/main" val="2991823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469557"/>
            <a:ext cx="11317356" cy="4226011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gold, the great God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[el-aw’]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made known to the king what will take place in the future; so the dream is true and its interpretation is trustworthy.</a:t>
            </a:r>
          </a:p>
        </p:txBody>
      </p:sp>
    </p:spTree>
    <p:extLst>
      <p:ext uri="{BB962C8B-B14F-4D97-AF65-F5344CB8AC3E}">
        <p14:creationId xmlns:p14="http://schemas.microsoft.com/office/powerpoint/2010/main" val="216556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7"/>
            <a:ext cx="11317356" cy="273902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CONFUSING?</a:t>
            </a:r>
            <a:br>
              <a:rPr lang="en-US" sz="49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3</a:t>
            </a:r>
            <a:r>
              <a:rPr lang="en-US" sz="6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of 	Belshazzar</a:t>
            </a: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18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469557"/>
            <a:ext cx="11317356" cy="45719"/>
          </a:xfrm>
        </p:spPr>
        <p:txBody>
          <a:bodyPr>
            <a:normAutofit fontScale="90000"/>
          </a:bodyPr>
          <a:lstStyle/>
          <a:p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ebuchadnezzar's Vision of the Colossus Explained | Present Truth Ministries">
            <a:extLst>
              <a:ext uri="{FF2B5EF4-FFF2-40B4-BE49-F238E27FC236}">
                <a16:creationId xmlns:a16="http://schemas.microsoft.com/office/drawing/2014/main" id="{62F78662-E6FC-4BEB-99CA-32BE7D485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45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351489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. Coming in the clouds One like a Son of Man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[Jesus]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approaches the Ancient of Days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[God the Father].  Daniel 7:13.</a:t>
            </a:r>
          </a:p>
        </p:txBody>
      </p:sp>
    </p:spTree>
    <p:extLst>
      <p:ext uri="{BB962C8B-B14F-4D97-AF65-F5344CB8AC3E}">
        <p14:creationId xmlns:p14="http://schemas.microsoft.com/office/powerpoint/2010/main" val="215393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618395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7:14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Him was given dominion, glory and a kingdom, that all peoples, nations and men of every language might serve Him. . . . </a:t>
            </a:r>
          </a:p>
        </p:txBody>
      </p:sp>
    </p:spTree>
    <p:extLst>
      <p:ext uri="{BB962C8B-B14F-4D97-AF65-F5344CB8AC3E}">
        <p14:creationId xmlns:p14="http://schemas.microsoft.com/office/powerpoint/2010/main" val="2007834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6"/>
            <a:ext cx="11317356" cy="391811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dominion is an ever-lasting dominion which will not pass away; and His kingdom is one which will not be destroyed.</a:t>
            </a:r>
          </a:p>
        </p:txBody>
      </p:sp>
    </p:spTree>
    <p:extLst>
      <p:ext uri="{BB962C8B-B14F-4D97-AF65-F5344CB8AC3E}">
        <p14:creationId xmlns:p14="http://schemas.microsoft.com/office/powerpoint/2010/main" val="2326644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6"/>
            <a:ext cx="11317356" cy="255107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 DANIEL’S VISION OF THE 	RAM AND THE GOAT—	DANIEL 8</a:t>
            </a:r>
          </a:p>
        </p:txBody>
      </p:sp>
      <p:pic>
        <p:nvPicPr>
          <p:cNvPr id="1026" name="Picture 2" descr="Americas Last Days: The Anti Christ in Daniel Chapter 8 &amp; the ...">
            <a:extLst>
              <a:ext uri="{FF2B5EF4-FFF2-40B4-BE49-F238E27FC236}">
                <a16:creationId xmlns:a16="http://schemas.microsoft.com/office/drawing/2014/main" id="{56E05AB2-D0B0-4872-A76A-EBB32A56B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13" y="2916196"/>
            <a:ext cx="8858250" cy="491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34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3885599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175-164 B.C. Antiochus IV Epiphanes—tried to force the Jews to abandon their law and adopt Greek culture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[Hellenism].</a:t>
            </a:r>
          </a:p>
        </p:txBody>
      </p:sp>
    </p:spTree>
    <p:extLst>
      <p:ext uri="{BB962C8B-B14F-4D97-AF65-F5344CB8AC3E}">
        <p14:creationId xmlns:p14="http://schemas.microsoft.com/office/powerpoint/2010/main" val="11836791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482471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 B.C. he banned all Jewish sacrifices, he massacred faithful Jews . . . and he desecrated the Jewish temple by sacrificing a PIG on the altar of the temple.</a:t>
            </a:r>
          </a:p>
        </p:txBody>
      </p:sp>
    </p:spTree>
    <p:extLst>
      <p:ext uri="{BB962C8B-B14F-4D97-AF65-F5344CB8AC3E}">
        <p14:creationId xmlns:p14="http://schemas.microsoft.com/office/powerpoint/2010/main" val="1882294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4"/>
            <a:ext cx="11317356" cy="554140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Jewish priest named Judas Maccabeus lead a revolt in the 164 B.C. the temple was cleansed and rededicated.  This rededication is celebrated every year in Jewish society as . . .</a:t>
            </a:r>
          </a:p>
        </p:txBody>
      </p:sp>
    </p:spTree>
    <p:extLst>
      <p:ext uri="{BB962C8B-B14F-4D97-AF65-F5344CB8AC3E}">
        <p14:creationId xmlns:p14="http://schemas.microsoft.com/office/powerpoint/2010/main" val="3290035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Hanukkah.</a:t>
            </a:r>
          </a:p>
        </p:txBody>
      </p:sp>
    </p:spTree>
    <p:extLst>
      <p:ext uri="{BB962C8B-B14F-4D97-AF65-F5344CB8AC3E}">
        <p14:creationId xmlns:p14="http://schemas.microsoft.com/office/powerpoint/2010/main" val="31085650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237807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 DANIEL’S PRAYER FOR HIS 	PEOPLE—DANIEL 9 </a:t>
            </a:r>
          </a:p>
        </p:txBody>
      </p:sp>
    </p:spTree>
    <p:extLst>
      <p:ext uri="{BB962C8B-B14F-4D97-AF65-F5344CB8AC3E}">
        <p14:creationId xmlns:p14="http://schemas.microsoft.com/office/powerpoint/2010/main" val="29379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7"/>
            <a:ext cx="11317356" cy="266683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CONFUSING?</a:t>
            </a:r>
            <a:br>
              <a:rPr lang="en-US" sz="49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3</a:t>
            </a:r>
            <a:r>
              <a:rPr lang="en-US" sz="4800" baseline="30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of Belshazzar</a:t>
            </a:r>
            <a:b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9 – 1</a:t>
            </a:r>
            <a:r>
              <a:rPr lang="en-US" sz="6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of Darius	</a:t>
            </a:r>
          </a:p>
        </p:txBody>
      </p:sp>
    </p:spTree>
    <p:extLst>
      <p:ext uri="{BB962C8B-B14F-4D97-AF65-F5344CB8AC3E}">
        <p14:creationId xmlns:p14="http://schemas.microsoft.com/office/powerpoint/2010/main" val="3913063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and Lord 18 times . . .</a:t>
            </a:r>
          </a:p>
        </p:txBody>
      </p:sp>
    </p:spTree>
    <p:extLst>
      <p:ext uri="{BB962C8B-B14F-4D97-AF65-F5344CB8AC3E}">
        <p14:creationId xmlns:p14="http://schemas.microsoft.com/office/powerpoint/2010/main" val="1471747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187274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and Lord 18 times . . .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times LORD YHWH . . .</a:t>
            </a:r>
          </a:p>
        </p:txBody>
      </p:sp>
    </p:spTree>
    <p:extLst>
      <p:ext uri="{BB962C8B-B14F-4D97-AF65-F5344CB8AC3E}">
        <p14:creationId xmlns:p14="http://schemas.microsoft.com/office/powerpoint/2010/main" val="1356746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232994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and Lord 18 times . . .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times LORD YHWH . . .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times Lord Adonoy . . .</a:t>
            </a:r>
          </a:p>
        </p:txBody>
      </p:sp>
    </p:spTree>
    <p:extLst>
      <p:ext uri="{BB962C8B-B14F-4D97-AF65-F5344CB8AC3E}">
        <p14:creationId xmlns:p14="http://schemas.microsoft.com/office/powerpoint/2010/main" val="4032562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488064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and Lord 18 times . . .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times LORD YHWH . . .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times Lord Adonoy . . .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“God”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[Elohim]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times—5 times with LORD and 3 times with Lord.</a:t>
            </a:r>
          </a:p>
        </p:txBody>
      </p:sp>
    </p:spTree>
    <p:extLst>
      <p:ext uri="{BB962C8B-B14F-4D97-AF65-F5344CB8AC3E}">
        <p14:creationId xmlns:p14="http://schemas.microsoft.com/office/powerpoint/2010/main" val="33146657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WHAT?</a:t>
            </a:r>
          </a:p>
        </p:txBody>
      </p:sp>
    </p:spTree>
    <p:extLst>
      <p:ext uri="{BB962C8B-B14F-4D97-AF65-F5344CB8AC3E}">
        <p14:creationId xmlns:p14="http://schemas.microsoft.com/office/powerpoint/2010/main" val="41002523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2041191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Daniel and Jesus lived an exemplary life.</a:t>
            </a:r>
          </a:p>
        </p:txBody>
      </p:sp>
    </p:spTree>
    <p:extLst>
      <p:ext uri="{BB962C8B-B14F-4D97-AF65-F5344CB8AC3E}">
        <p14:creationId xmlns:p14="http://schemas.microsoft.com/office/powerpoint/2010/main" val="26420995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3797801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brought before a ruler, facing trumped up charges, and the ruler’s hand is forced in bringing judgement on them.</a:t>
            </a:r>
          </a:p>
        </p:txBody>
      </p:sp>
    </p:spTree>
    <p:extLst>
      <p:ext uri="{BB962C8B-B14F-4D97-AF65-F5344CB8AC3E}">
        <p14:creationId xmlns:p14="http://schemas.microsoft.com/office/powerpoint/2010/main" val="9055460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338872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put in some kind of cave or pit which is closed with a stone and sealed with a seal.</a:t>
            </a:r>
          </a:p>
        </p:txBody>
      </p:sp>
    </p:spTree>
    <p:extLst>
      <p:ext uri="{BB962C8B-B14F-4D97-AF65-F5344CB8AC3E}">
        <p14:creationId xmlns:p14="http://schemas.microsoft.com/office/powerpoint/2010/main" val="33853331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228182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come out alive and angels are involved.</a:t>
            </a:r>
          </a:p>
        </p:txBody>
      </p:sp>
    </p:spTree>
    <p:extLst>
      <p:ext uri="{BB962C8B-B14F-4D97-AF65-F5344CB8AC3E}">
        <p14:creationId xmlns:p14="http://schemas.microsoft.com/office/powerpoint/2010/main" val="5207812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vindicated and exalted.</a:t>
            </a:r>
          </a:p>
        </p:txBody>
      </p:sp>
    </p:spTree>
    <p:extLst>
      <p:ext uri="{BB962C8B-B14F-4D97-AF65-F5344CB8AC3E}">
        <p14:creationId xmlns:p14="http://schemas.microsoft.com/office/powerpoint/2010/main" val="393347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6"/>
            <a:ext cx="11317356" cy="384592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CONFUSING?</a:t>
            </a:r>
            <a:br>
              <a:rPr lang="en-US" sz="49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3</a:t>
            </a:r>
            <a:r>
              <a:rPr lang="en-US" sz="4800" baseline="30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of Belshazzar</a:t>
            </a:r>
            <a:b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Chapter 9 – 1</a:t>
            </a:r>
            <a:r>
              <a:rPr lang="en-US" sz="4800" baseline="30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of Darius</a:t>
            </a:r>
            <a:b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10 – 3</a:t>
            </a:r>
            <a:r>
              <a:rPr lang="en-US" sz="6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of 				Cyrus	</a:t>
            </a:r>
          </a:p>
        </p:txBody>
      </p:sp>
    </p:spTree>
    <p:extLst>
      <p:ext uri="{BB962C8B-B14F-4D97-AF65-F5344CB8AC3E}">
        <p14:creationId xmlns:p14="http://schemas.microsoft.com/office/powerpoint/2010/main" val="41595302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died and was then raised.</a:t>
            </a:r>
          </a:p>
        </p:txBody>
      </p:sp>
    </p:spTree>
    <p:extLst>
      <p:ext uri="{BB962C8B-B14F-4D97-AF65-F5344CB8AC3E}">
        <p14:creationId xmlns:p14="http://schemas.microsoft.com/office/powerpoint/2010/main" val="35478380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4"/>
            <a:ext cx="11317356" cy="223369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faced death because </a:t>
            </a:r>
            <a:r>
              <a:rPr lang="en-US" sz="60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sinfulness and pride; . . .</a:t>
            </a:r>
          </a:p>
        </p:txBody>
      </p:sp>
    </p:spTree>
    <p:extLst>
      <p:ext uri="{BB962C8B-B14F-4D97-AF65-F5344CB8AC3E}">
        <p14:creationId xmlns:p14="http://schemas.microsoft.com/office/powerpoint/2010/main" val="30785552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4"/>
            <a:ext cx="11317356" cy="358123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faced death because </a:t>
            </a:r>
            <a:r>
              <a:rPr lang="en-US" sz="4800" i="1" u="sng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sinfulness and pride; . . .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experienced death </a:t>
            </a:r>
            <a:r>
              <a:rPr lang="en-US" sz="60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human sinfulness and pride.</a:t>
            </a:r>
          </a:p>
        </p:txBody>
      </p:sp>
    </p:spTree>
    <p:extLst>
      <p:ext uri="{BB962C8B-B14F-4D97-AF65-F5344CB8AC3E}">
        <p14:creationId xmlns:p14="http://schemas.microsoft.com/office/powerpoint/2010/main" val="40565339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3063875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enemies of God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themselves “thrown into the lion’s den”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[verse 24]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3888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6"/>
            <a:ext cx="11317356" cy="372561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wonder of the cross is that Jesus went there to be punished by God so that His enemies would never need to be.</a:t>
            </a:r>
          </a:p>
        </p:txBody>
      </p:sp>
    </p:spTree>
    <p:extLst>
      <p:ext uri="{BB962C8B-B14F-4D97-AF65-F5344CB8AC3E}">
        <p14:creationId xmlns:p14="http://schemas.microsoft.com/office/powerpoint/2010/main" val="28592666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536190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12:2-3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“Many of those who sleep in the dust of the ground will awake, these to everlasting life, but the others to disgrace  and everlasting contempt. . . .</a:t>
            </a:r>
          </a:p>
        </p:txBody>
      </p:sp>
    </p:spTree>
    <p:extLst>
      <p:ext uri="{BB962C8B-B14F-4D97-AF65-F5344CB8AC3E}">
        <p14:creationId xmlns:p14="http://schemas.microsoft.com/office/powerpoint/2010/main" val="20662307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5506286"/>
          </a:xfrm>
        </p:spPr>
        <p:txBody>
          <a:bodyPr>
            <a:normAutofit/>
          </a:bodyPr>
          <a:lstStyle/>
          <a:p>
            <a:r>
              <a:rPr lang="en-US" sz="4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who have insight will shine brightly like the brightness of the expanse of heaven, and those who lead many to righteousness, like the stars forever and ever.”</a:t>
            </a:r>
          </a:p>
        </p:txBody>
      </p:sp>
    </p:spTree>
    <p:extLst>
      <p:ext uri="{BB962C8B-B14F-4D97-AF65-F5344CB8AC3E}">
        <p14:creationId xmlns:p14="http://schemas.microsoft.com/office/powerpoint/2010/main" val="37123505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444750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doesn’t give us knowledge about the future so we can stand around craning our necks toward heaven, speculating on the time of His arrival.</a:t>
            </a:r>
          </a:p>
        </p:txBody>
      </p:sp>
    </p:spTree>
    <p:extLst>
      <p:ext uri="{BB962C8B-B14F-4D97-AF65-F5344CB8AC3E}">
        <p14:creationId xmlns:p14="http://schemas.microsoft.com/office/powerpoint/2010/main" val="38861947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2065254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gives us prophecy to drive us forward.</a:t>
            </a:r>
          </a:p>
        </p:txBody>
      </p:sp>
    </p:spTree>
    <p:extLst>
      <p:ext uri="{BB962C8B-B14F-4D97-AF65-F5344CB8AC3E}">
        <p14:creationId xmlns:p14="http://schemas.microsoft.com/office/powerpoint/2010/main" val="28473465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206525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gives us prophecy to drive us forward. 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encourage us.</a:t>
            </a:r>
          </a:p>
        </p:txBody>
      </p:sp>
    </p:spTree>
    <p:extLst>
      <p:ext uri="{BB962C8B-B14F-4D97-AF65-F5344CB8AC3E}">
        <p14:creationId xmlns:p14="http://schemas.microsoft.com/office/powerpoint/2010/main" val="422005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6"/>
            <a:ext cx="11317356" cy="476032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CONFUSING?</a:t>
            </a:r>
            <a:br>
              <a:rPr lang="en-US" sz="49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3</a:t>
            </a:r>
            <a:r>
              <a:rPr lang="en-US" sz="4800" baseline="30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of Belshazzar</a:t>
            </a:r>
            <a:b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Chapter 9 – 1</a:t>
            </a:r>
            <a:r>
              <a:rPr lang="en-US" sz="4800" baseline="30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of Darius</a:t>
            </a:r>
            <a:b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Chapter 10 – 3</a:t>
            </a:r>
            <a:r>
              <a:rPr lang="en-US" sz="4800" baseline="30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of Cyrus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Chapter 11 – 1</a:t>
            </a:r>
            <a:r>
              <a:rPr lang="en-US" sz="6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of 					Darius again</a:t>
            </a:r>
          </a:p>
        </p:txBody>
      </p:sp>
    </p:spTree>
    <p:extLst>
      <p:ext uri="{BB962C8B-B14F-4D97-AF65-F5344CB8AC3E}">
        <p14:creationId xmlns:p14="http://schemas.microsoft.com/office/powerpoint/2010/main" val="38258398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4"/>
            <a:ext cx="11317356" cy="306387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gives us prophecy</a:t>
            </a:r>
            <a:r>
              <a:rPr lang="en-US" sz="49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drive us forward.  To encourage us. 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us.</a:t>
            </a:r>
          </a:p>
        </p:txBody>
      </p:sp>
    </p:spTree>
    <p:extLst>
      <p:ext uri="{BB962C8B-B14F-4D97-AF65-F5344CB8AC3E}">
        <p14:creationId xmlns:p14="http://schemas.microsoft.com/office/powerpoint/2010/main" val="42248805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 ready for change?</a:t>
            </a:r>
          </a:p>
        </p:txBody>
      </p:sp>
    </p:spTree>
    <p:extLst>
      <p:ext uri="{BB962C8B-B14F-4D97-AF65-F5344CB8AC3E}">
        <p14:creationId xmlns:p14="http://schemas.microsoft.com/office/powerpoint/2010/main" val="3104683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ED7A4-C315-4A56-8C34-07B0AC04B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6702" y="-2044554"/>
            <a:ext cx="3784031" cy="1819471"/>
          </a:xfrm>
        </p:spPr>
        <p:txBody>
          <a:bodyPr/>
          <a:lstStyle/>
          <a:p>
            <a:endParaRPr lang="en-US" dirty="0"/>
          </a:p>
        </p:txBody>
      </p:sp>
      <p:sp useBgFill="1">
        <p:nvSpPr>
          <p:cNvPr id="3" name="Subtitle 2">
            <a:extLst>
              <a:ext uri="{FF2B5EF4-FFF2-40B4-BE49-F238E27FC236}">
                <a16:creationId xmlns:a16="http://schemas.microsoft.com/office/drawing/2014/main" id="{B8597EC8-471C-4089-9C63-F4434DC9D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467" y="3602038"/>
            <a:ext cx="10353821" cy="2679492"/>
          </a:xfrm>
        </p:spPr>
        <p:txBody>
          <a:bodyPr>
            <a:normAutofit lnSpcReduction="1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ROAD WITH JESUS</a:t>
            </a:r>
          </a:p>
          <a:p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along with us!</a:t>
            </a:r>
          </a:p>
        </p:txBody>
      </p:sp>
      <p:pic>
        <p:nvPicPr>
          <p:cNvPr id="1026" name="Picture 2" descr="Image result for emmaus road">
            <a:extLst>
              <a:ext uri="{FF2B5EF4-FFF2-40B4-BE49-F238E27FC236}">
                <a16:creationId xmlns:a16="http://schemas.microsoft.com/office/drawing/2014/main" id="{51C8D442-FFD9-43BB-A0D2-31DCA845C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39" y="0"/>
            <a:ext cx="6248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1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237807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of Daniel was written in Hebrew (chapters 1 and 8-12)</a:t>
            </a:r>
          </a:p>
        </p:txBody>
      </p:sp>
    </p:spTree>
    <p:extLst>
      <p:ext uri="{BB962C8B-B14F-4D97-AF65-F5344CB8AC3E}">
        <p14:creationId xmlns:p14="http://schemas.microsoft.com/office/powerpoint/2010/main" val="346789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1A12F-8279-447E-944F-6B2180BB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1317356" cy="2690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of Daniel was written in Hebrew (chapters 1 and 8-12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in Aramaic (chapters 2-7)</a:t>
            </a:r>
          </a:p>
        </p:txBody>
      </p:sp>
    </p:spTree>
    <p:extLst>
      <p:ext uri="{BB962C8B-B14F-4D97-AF65-F5344CB8AC3E}">
        <p14:creationId xmlns:p14="http://schemas.microsoft.com/office/powerpoint/2010/main" val="3974974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1637</Words>
  <Application>Microsoft Office PowerPoint</Application>
  <PresentationFormat>Widescreen</PresentationFormat>
  <Paragraphs>75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Calibri Light</vt:lpstr>
      <vt:lpstr>Office Theme</vt:lpstr>
      <vt:lpstr>PowerPoint Presentation</vt:lpstr>
      <vt:lpstr>LOOKING AT DANIEL . . .     SEEING JESUS!</vt:lpstr>
      <vt:lpstr>CONFUSING?</vt:lpstr>
      <vt:lpstr>CONFUSING? Chapter 8 – 3rd year of  Belshazzar  </vt:lpstr>
      <vt:lpstr>CONFUSING? Chapter 8 – 3rd year of Belshazzar  Chapter 9 – 1st year of Darius </vt:lpstr>
      <vt:lpstr>CONFUSING? Chapter 8 – 3rd year of Belshazzar  Chapter 9 – 1st year of Darius   Chapter 10 – 3rd year of     Cyrus </vt:lpstr>
      <vt:lpstr>CONFUSING? Chapter 8 – 3rd year of Belshazzar  Chapter 9 – 1st year of Darius   Chapter 10 – 3rd year of Cyrus    Chapter 11 – 1st year of      Darius again</vt:lpstr>
      <vt:lpstr>Half of Daniel was written in Hebrew (chapters 1 and 8-12)</vt:lpstr>
      <vt:lpstr>Half of Daniel was written in Hebrew (chapters 1 and 8-12) Half in Aramaic (chapters 2-7)</vt:lpstr>
      <vt:lpstr>Aramaic—matters pertaining to all the citizenry of the Babylonian and Persian Empires.</vt:lpstr>
      <vt:lpstr>Aramaic—matters pertaining to all the citizenry of the Babylonian and Persian Empires. Hebrew—relate to specifically Jewish concerns and God’s special plans for the future of His chosen covenant people.</vt:lpstr>
      <vt:lpstr>Aramaic—many words from the Chaldean language, and there are three (3) words from the Greek language . . .</vt:lpstr>
      <vt:lpstr>the lyre . . .</vt:lpstr>
      <vt:lpstr>the psaltery . . .</vt:lpstr>
      <vt:lpstr>and the bag pipe.</vt:lpstr>
      <vt:lpstr>King says, “son of the gods” [Daniel 3:25] . . .</vt:lpstr>
      <vt:lpstr>King says, “son of the gods” [Daniel 3:25] . . . Daniel uses the Chaldean word for god [el-aw’—idol, little god, important god, etc.] . . .</vt:lpstr>
      <vt:lpstr>King says, “son of the gods” [Daniel 3:25] . . . Daniel uses the Chaldean word for god [el-aw’—idol, little god, important god, etc.] . . . not the Hebrew word we translate as LORD, YHWH, or Jehovah.</vt:lpstr>
      <vt:lpstr>I.  NEBUCHADNEZZARS’  FORGOTTEN DREAM—  DANIEL 2</vt:lpstr>
      <vt:lpstr>I.  NEBUCHADNEZZARS’  FORGOTTEN DREAM</vt:lpstr>
      <vt:lpstr>II.  DANIEL’S DREAM OR  VISION OF THE FOUR  BEASTS—DANIEL 7</vt:lpstr>
      <vt:lpstr>III.  THE COMPARISON OF THE   TWO DREAMS</vt:lpstr>
      <vt:lpstr>III.  THE COMPARISON OF THE   TWO DREAMS Head of Gold – First Beast the Lion</vt:lpstr>
      <vt:lpstr>Daniel 2:47 “Surely your God [el-aw’] is a God [el-aw’] of gods [el-aw’] and a Lord of kings and a revealer of mysteries, since you have been able to reveal this mystery.”</vt:lpstr>
      <vt:lpstr>Jeremiah 4:6-7  “Lift up a standard toward Zion!  Seek refuge, do not stand still, for I am bringing evil from the north [emphasis mine], and great destruction. . . .</vt:lpstr>
      <vt:lpstr>[7] A lion has gone up from his thicket, and a destroyer of nations has set out; he has gone out from his place to make your land waste.  Your cities will be ruins without inhabitant.”</vt:lpstr>
      <vt:lpstr>Ezekiel 17:3, 11-12 Thus says the Lord God, “A great eagle with great wings, long pinions and a full plumage of many colors came to Lebanon and took away the top of the cedar.” . . .</vt:lpstr>
      <vt:lpstr>[11] Moreover, the word of the Lord came to me, saying, [12] “Say now to the rebellious house, ‘Do you know what these things mean?” . . .</vt:lpstr>
      <vt:lpstr>Say, ‘Behold, the king of Babylon came to Jerusalem, took its king and princes and brought them to him in Babylon.’”</vt:lpstr>
      <vt:lpstr>  </vt:lpstr>
      <vt:lpstr>III.  THE COMPARISON OF THE   TWO DREAMS Head of Gold – First Beast the Lion Chest of Silver—Second Beast the Bear</vt:lpstr>
      <vt:lpstr>III.  THE COMPARISON OF THE   TWO DREAMS.   Head of Gold – First Beast the Lion Chest of Silver—Second Beast the Bear Belly and Thighs of Bronze—Third Beast Leopard with Four Heads</vt:lpstr>
      <vt:lpstr>III.  THE COMPARISON OF THE   TWO DREAMS.   Head of Gold – 1st Beast the Lion Chest of Silver—2nd Beast the Bear Belly/Thighs Bronze—3rd Beast Leopard Legs of Iron and Feet of Iron and Clay—the Terrifying Fourth Beast </vt:lpstr>
      <vt:lpstr>Daniel 2:43 “And in that you saw the iron mixed with common clay, they will combine with one another in the seed of men; . . .</vt:lpstr>
      <vt:lpstr>but they will not adhere to one another, even as iron does not combine with pottery.”</vt:lpstr>
      <vt:lpstr>III.  THE COMPARISON OF THE   TWO DREAMS.   Head of Gold – 1st Beast the Lion Chest of Silver—2nd Beast the Bear Belly/Thighs Bronze—3rd Beast Leopard Legs of Iron/Feet of Iron/Clay—4th Beast  Stone Cut Not Cut by Human  Hands—Everlasting Kingdom</vt:lpstr>
      <vt:lpstr>Daniel 2:44-45 In those days of those kings the God [el-aw’] of heaven will set up a kingdom which will never be destroyed, and that kingdom will not be left for another people; ...</vt:lpstr>
      <vt:lpstr>It will crush and put an end to all these kingdoms, but it will itself endure forever.  [45] Inasmuch as you saw that a stone was cut out of the mountain without hands and it crushed the iron, the bronze, the clay, the silver, . . . </vt:lpstr>
      <vt:lpstr>and the gold, the great God [el-aw’] has made known to the king what will take place in the future; so the dream is true and its interpretation is trustworthy.</vt:lpstr>
      <vt:lpstr>PowerPoint Presentation</vt:lpstr>
      <vt:lpstr>. . . Coming in the clouds One like a Son of Man [Jesus] who approaches the Ancient of Days [God the Father].  Daniel 7:13.</vt:lpstr>
      <vt:lpstr>Daniel 7:14 And to Him was given dominion, glory and a kingdom, that all peoples, nations and men of every language might serve Him. . . . </vt:lpstr>
      <vt:lpstr>His dominion is an ever-lasting dominion which will not pass away; and His kingdom is one which will not be destroyed.</vt:lpstr>
      <vt:lpstr>IV.  DANIEL’S VISION OF THE  RAM AND THE GOAT— DANIEL 8</vt:lpstr>
      <vt:lpstr>175-164 B.C. Antiochus IV Epiphanes—tried to force the Jews to abandon their law and adopt Greek culture [Hellenism].</vt:lpstr>
      <vt:lpstr>167 B.C. he banned all Jewish sacrifices, he massacred faithful Jews . . . and he desecrated the Jewish temple by sacrificing a PIG on the altar of the temple.</vt:lpstr>
      <vt:lpstr>Jewish priest named Judas Maccabeus lead a revolt in the 164 B.C. the temple was cleansed and rededicated.  This rededication is celebrated every year in Jewish society as . . .</vt:lpstr>
      <vt:lpstr>Hanukkah.</vt:lpstr>
      <vt:lpstr>V.  DANIEL’S PRAYER FOR HIS  PEOPLE—DANIEL 9 </vt:lpstr>
      <vt:lpstr>LORD and Lord 18 times . . .</vt:lpstr>
      <vt:lpstr>LORD and Lord 18 times . . . 8 times LORD YHWH . . .</vt:lpstr>
      <vt:lpstr>LORD and Lord 18 times . . . 8 times LORD YHWH . . . 10 times Lord Adonoy . . .</vt:lpstr>
      <vt:lpstr>LORD and Lord 18 times . . . 8 times LORD YHWH . . . 10 times Lord Adonoy . . . “God” [Elohim] 8 times—5 times with LORD and 3 times with Lord.</vt:lpstr>
      <vt:lpstr>SO WHAT?</vt:lpstr>
      <vt:lpstr>Both Daniel and Jesus lived an exemplary life.</vt:lpstr>
      <vt:lpstr>Both are brought before a ruler, facing trumped up charges, and the ruler’s hand is forced in bringing judgement on them.</vt:lpstr>
      <vt:lpstr>Both are put in some kind of cave or pit which is closed with a stone and sealed with a seal.</vt:lpstr>
      <vt:lpstr>Both come out alive and angels are involved.</vt:lpstr>
      <vt:lpstr>Both are vindicated and exalted.</vt:lpstr>
      <vt:lpstr>Jesus died and was then raised.</vt:lpstr>
      <vt:lpstr>Daniel faced death because of human sinfulness and pride; . . .</vt:lpstr>
      <vt:lpstr>Daniel faced death because of human sinfulness and pride; . . . Jesus experienced death for human sinfulness and pride.</vt:lpstr>
      <vt:lpstr>These enemies of God were themselves “thrown into the lion’s den” [verse 24].</vt:lpstr>
      <vt:lpstr>The wonder of the cross is that Jesus went there to be punished by God so that His enemies would never need to be.</vt:lpstr>
      <vt:lpstr>Daniel 12:2-3 “Many of those who sleep in the dust of the ground will awake, these to everlasting life, but the others to disgrace  and everlasting contempt. . . .</vt:lpstr>
      <vt:lpstr>[3] Those who have insight will shine brightly like the brightness of the expanse of heaven, and those who lead many to righteousness, like the stars forever and ever.”</vt:lpstr>
      <vt:lpstr>God doesn’t give us knowledge about the future so we can stand around craning our necks toward heaven, speculating on the time of His arrival.</vt:lpstr>
      <vt:lpstr>He gives us prophecy to drive us forward.</vt:lpstr>
      <vt:lpstr>He gives us prophecy to drive us forward.  To encourage us.</vt:lpstr>
      <vt:lpstr>He gives us prophecy to drive us forward.  To encourage us.  To change us.</vt:lpstr>
      <vt:lpstr>Are we ready for change?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Dubois</dc:creator>
  <cp:lastModifiedBy>Richard Dubois</cp:lastModifiedBy>
  <cp:revision>44</cp:revision>
  <dcterms:created xsi:type="dcterms:W3CDTF">2020-08-22T12:57:35Z</dcterms:created>
  <dcterms:modified xsi:type="dcterms:W3CDTF">2020-08-30T02:18:00Z</dcterms:modified>
</cp:coreProperties>
</file>